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7" r:id="rId4"/>
    <p:sldId id="269" r:id="rId5"/>
    <p:sldId id="271" r:id="rId6"/>
    <p:sldId id="279" r:id="rId7"/>
    <p:sldId id="275" r:id="rId8"/>
    <p:sldId id="277" r:id="rId9"/>
    <p:sldId id="28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9D15A62-541A-4341-8E99-73233E3C5DD3}">
          <p14:sldIdLst>
            <p14:sldId id="256"/>
          </p14:sldIdLst>
        </p14:section>
        <p14:section name="Tag 1: Die Eifel - Von Köln nach Monschau" id="{1DB7418D-7514-41C0-AAD5-AD0B4A41A27A}">
          <p14:sldIdLst>
            <p14:sldId id="259"/>
          </p14:sldIdLst>
        </p14:section>
        <p14:section name="Tag 2: Von Monschau nach Trier" id="{8435D3DA-D591-4447-8A88-5DD5801912DE}">
          <p14:sldIdLst>
            <p14:sldId id="267"/>
          </p14:sldIdLst>
        </p14:section>
        <p14:section name="Tag 3: Der Hunsrück - Von Trier nach Gronig" id="{1181CCBB-99EF-447E-B2DC-42E813CC8371}">
          <p14:sldIdLst>
            <p14:sldId id="269"/>
          </p14:sldIdLst>
        </p14:section>
        <p14:section name="Tag 4: Der Bliesgau - Von Saarbrücken bis Pirmasens" id="{C3EABECC-216B-4607-A712-98F6DF13EEB5}">
          <p14:sldIdLst>
            <p14:sldId id="271"/>
          </p14:sldIdLst>
        </p14:section>
        <p14:section name="Tag 5: Der Pfälzerwald - Von Pirmasens nach Bundenbach" id="{A906B706-916A-46B0-96AB-E92F5C9348A0}">
          <p14:sldIdLst>
            <p14:sldId id="279"/>
          </p14:sldIdLst>
        </p14:section>
        <p14:section name="Tag 6: Von Bundenach nach Stromberg" id="{A51980C4-9F64-4FD3-AC47-0F83E3AE6CEB}">
          <p14:sldIdLst>
            <p14:sldId id="275"/>
          </p14:sldIdLst>
        </p14:section>
        <p14:section name="Tag 7: Stromberger Umgebung" id="{F69FEBC0-2919-43D4-805B-16E698843504}">
          <p14:sldIdLst>
            <p14:sldId id="277"/>
          </p14:sldIdLst>
        </p14:section>
        <p14:section name="Tag 8: Koblenzer Umgebung" id="{0BED3501-41DE-4B1A-99CC-9CA9375F3CDC}">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64848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30162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222974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67274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150212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681774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517898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430098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91415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17970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79437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77162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590E03F-52DE-46A8-906C-6419B7285DBF}" type="datetimeFigureOut">
              <a:rPr lang="de-DE" smtClean="0"/>
              <a:t>25.07.2023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31924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33709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23633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62964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09739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screen">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screen">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screen">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screen">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90E03F-52DE-46A8-906C-6419B7285DBF}" type="datetimeFigureOut">
              <a:rPr lang="de-DE" smtClean="0"/>
              <a:t>25.07.2023</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054F215-A480-4FEC-8255-02395190A29F}" type="slidenum">
              <a:rPr lang="de-DE" smtClean="0"/>
              <a:t>‹Nr.›</a:t>
            </a:fld>
            <a:endParaRPr lang="de-DE"/>
          </a:p>
        </p:txBody>
      </p:sp>
    </p:spTree>
    <p:extLst>
      <p:ext uri="{BB962C8B-B14F-4D97-AF65-F5344CB8AC3E}">
        <p14:creationId xmlns:p14="http://schemas.microsoft.com/office/powerpoint/2010/main" val="25136157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5A3F1AE9-3D35-7FB7-87DC-06E4334C870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86241" y="1297339"/>
            <a:ext cx="4332332" cy="4263322"/>
          </a:xfrm>
          <a:prstGeom prst="rect">
            <a:avLst/>
          </a:prstGeom>
        </p:spPr>
      </p:pic>
      <p:sp>
        <p:nvSpPr>
          <p:cNvPr id="4" name="Titel 1">
            <a:extLst>
              <a:ext uri="{FF2B5EF4-FFF2-40B4-BE49-F238E27FC236}">
                <a16:creationId xmlns:a16="http://schemas.microsoft.com/office/drawing/2014/main" id="{711171AE-46B2-2859-3F44-8081D5B18C77}"/>
              </a:ext>
            </a:extLst>
          </p:cNvPr>
          <p:cNvSpPr>
            <a:spLocks noGrp="1"/>
          </p:cNvSpPr>
          <p:nvPr>
            <p:ph type="ctrTitle"/>
          </p:nvPr>
        </p:nvSpPr>
        <p:spPr>
          <a:xfrm>
            <a:off x="361714" y="1297339"/>
            <a:ext cx="6424527" cy="1782745"/>
          </a:xfrm>
        </p:spPr>
        <p:txBody>
          <a:bodyPr/>
          <a:lstStyle/>
          <a:p>
            <a:r>
              <a:rPr lang="de-DE" dirty="0"/>
              <a:t>Rundreise </a:t>
            </a:r>
            <a:r>
              <a:rPr lang="de-DE" sz="5000" dirty="0"/>
              <a:t>Westdeutschland</a:t>
            </a:r>
          </a:p>
        </p:txBody>
      </p:sp>
    </p:spTree>
    <p:extLst>
      <p:ext uri="{BB962C8B-B14F-4D97-AF65-F5344CB8AC3E}">
        <p14:creationId xmlns:p14="http://schemas.microsoft.com/office/powerpoint/2010/main" val="313865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415316" y="1013212"/>
            <a:ext cx="1364980" cy="1149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8200" y="1013212"/>
            <a:ext cx="7861491" cy="516375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ersten Tag geht es zur Erkundung alter Keltischer Festungen und Heiligtümer, bis hin zur Entdeckung Errungenschaften moderner Zeiten.  </a:t>
            </a:r>
          </a:p>
          <a:p>
            <a:pPr marL="0" indent="0">
              <a:buNone/>
            </a:pPr>
            <a:r>
              <a:rPr lang="de-DE" sz="1600" b="1" dirty="0">
                <a:latin typeface="Times New Roman" panose="02020603050405020304" pitchFamily="18" charset="0"/>
                <a:cs typeface="Times New Roman" panose="02020603050405020304" pitchFamily="18" charset="0"/>
              </a:rPr>
              <a:t>Tageziele:</a:t>
            </a:r>
          </a:p>
          <a:p>
            <a:pPr marL="0" indent="0">
              <a:buNone/>
            </a:pPr>
            <a:r>
              <a:rPr lang="de-DE" sz="1200" dirty="0">
                <a:latin typeface="Times New Roman" panose="02020603050405020304" pitchFamily="18" charset="0"/>
                <a:cs typeface="Times New Roman" panose="02020603050405020304" pitchFamily="18" charset="0"/>
              </a:rPr>
              <a:t>Die Matronentempel der Eifel sind gallo-römischen Ursprungs und gehen auf den keltischen Matronenkult, die Verehrung keltisch-germanischer Muttergottheiten, zurück. Als Indiz dafür werden die auf vielen Zeugnissen erhaltene Dreiheit der Matronen und ihre Bedeutung als Fruchtbarkeits- und Schutzgöttinnen angesehen. Über die konkreten Formen des Matronenkults ist nur wenig bekannt. Neben den Tempelanlagen haben sich zahlreiche Weihesteine erhalten, die die keltischen, römischen und germanischen Namen ihrer Stifter tragen</a:t>
            </a:r>
          </a:p>
          <a:p>
            <a:pPr>
              <a:buFontTx/>
              <a:buChar char="-"/>
            </a:pPr>
            <a:r>
              <a:rPr lang="de-DE" sz="1200" dirty="0">
                <a:latin typeface="Times New Roman" panose="02020603050405020304" pitchFamily="18" charset="0"/>
                <a:cs typeface="Times New Roman" panose="02020603050405020304" pitchFamily="18" charset="0"/>
              </a:rPr>
              <a:t>Euskirchen-Kreuzweingarten (Burgberg)</a:t>
            </a:r>
          </a:p>
          <a:p>
            <a:pPr>
              <a:buFontTx/>
              <a:buChar char="-"/>
            </a:pPr>
            <a:r>
              <a:rPr lang="de-DE" sz="1200" dirty="0">
                <a:latin typeface="Times New Roman" panose="02020603050405020304" pitchFamily="18" charset="0"/>
                <a:cs typeface="Times New Roman" panose="02020603050405020304" pitchFamily="18" charset="0"/>
              </a:rPr>
              <a:t>Mechernich (Abschnittswall)</a:t>
            </a:r>
          </a:p>
          <a:p>
            <a:pPr>
              <a:buFontTx/>
              <a:buChar char="-"/>
            </a:pPr>
            <a:r>
              <a:rPr lang="de-DE" sz="1200" dirty="0">
                <a:latin typeface="Times New Roman" panose="02020603050405020304" pitchFamily="18" charset="0"/>
                <a:cs typeface="Times New Roman" panose="02020603050405020304" pitchFamily="18" charset="0"/>
              </a:rPr>
              <a:t>Bad Münstereifel-Nöthen (Umgangstempel)</a:t>
            </a:r>
          </a:p>
          <a:p>
            <a:pPr>
              <a:buFontTx/>
              <a:buChar char="-"/>
            </a:pPr>
            <a:r>
              <a:rPr lang="de-DE" sz="1200" dirty="0">
                <a:latin typeface="Times New Roman" panose="02020603050405020304" pitchFamily="18" charset="0"/>
                <a:cs typeface="Times New Roman" panose="02020603050405020304" pitchFamily="18" charset="0"/>
              </a:rPr>
              <a:t>Nettersheim-Pesch (Matronenrelief)</a:t>
            </a:r>
          </a:p>
          <a:p>
            <a:pPr>
              <a:buFontTx/>
              <a:buChar char="-"/>
            </a:pPr>
            <a:r>
              <a:rPr lang="de-DE" sz="1200" dirty="0">
                <a:latin typeface="Times New Roman" panose="02020603050405020304" pitchFamily="18" charset="0"/>
                <a:cs typeface="Times New Roman" panose="02020603050405020304" pitchFamily="18" charset="0"/>
              </a:rPr>
              <a:t>Nettersheim-Görresburg (Matronenheiligtum)</a:t>
            </a:r>
          </a:p>
          <a:p>
            <a:pPr>
              <a:buFontTx/>
              <a:buChar char="-"/>
            </a:pPr>
            <a:r>
              <a:rPr lang="de-DE" sz="1200" dirty="0">
                <a:latin typeface="Times New Roman" panose="02020603050405020304" pitchFamily="18" charset="0"/>
                <a:cs typeface="Times New Roman" panose="02020603050405020304" pitchFamily="18" charset="0"/>
              </a:rPr>
              <a:t>Monschau (Historische Senfmühle)</a:t>
            </a:r>
          </a:p>
          <a:p>
            <a:pPr>
              <a:buFontTx/>
              <a:buChar char="-"/>
            </a:pPr>
            <a:endParaRPr lang="de-DE" sz="1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200" dirty="0">
                <a:latin typeface="Times New Roman" panose="02020603050405020304" pitchFamily="18" charset="0"/>
                <a:cs typeface="Times New Roman" panose="02020603050405020304" pitchFamily="18" charset="0"/>
              </a:rPr>
              <a:t> 126 km</a:t>
            </a:r>
          </a:p>
        </p:txBody>
      </p:sp>
      <p:pic>
        <p:nvPicPr>
          <p:cNvPr id="6" name="Grafik 5">
            <a:extLst>
              <a:ext uri="{FF2B5EF4-FFF2-40B4-BE49-F238E27FC236}">
                <a16:creationId xmlns:a16="http://schemas.microsoft.com/office/drawing/2014/main" id="{D0671BBF-8859-E3DB-7D69-9E5AD41001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99691" y="2389980"/>
            <a:ext cx="2796229" cy="2078040"/>
          </a:xfrm>
          <a:prstGeom prst="rect">
            <a:avLst/>
          </a:prstGeom>
        </p:spPr>
      </p:pic>
    </p:spTree>
    <p:extLst>
      <p:ext uri="{BB962C8B-B14F-4D97-AF65-F5344CB8AC3E}">
        <p14:creationId xmlns:p14="http://schemas.microsoft.com/office/powerpoint/2010/main" val="144843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156491" y="843027"/>
            <a:ext cx="1474063" cy="10411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497306" y="843027"/>
            <a:ext cx="7711350" cy="5171946"/>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zweiten Tag geht es zur Erkundung Keltischer Verteidigungsanlagen und deren Umgang mit dem Tod, sowie ihren kultischen Wandel in der Gegenwart.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Prüm (Keltenring)</a:t>
            </a:r>
          </a:p>
          <a:p>
            <a:pPr>
              <a:buFontTx/>
              <a:buChar char="-"/>
            </a:pPr>
            <a:r>
              <a:rPr lang="de-DE" sz="1400" dirty="0">
                <a:latin typeface="Times New Roman" panose="02020603050405020304" pitchFamily="18" charset="0"/>
                <a:cs typeface="Times New Roman" panose="02020603050405020304" pitchFamily="18" charset="0"/>
              </a:rPr>
              <a:t>Gerolstein-Pelm (Umgangstempel)</a:t>
            </a:r>
          </a:p>
          <a:p>
            <a:pPr>
              <a:buFontTx/>
              <a:buChar char="-"/>
            </a:pPr>
            <a:r>
              <a:rPr lang="de-DE" sz="1400" dirty="0">
                <a:latin typeface="Times New Roman" panose="02020603050405020304" pitchFamily="18" charset="0"/>
                <a:cs typeface="Times New Roman" panose="02020603050405020304" pitchFamily="18" charset="0"/>
              </a:rPr>
              <a:t>Barsberg bei Bongard in der Eifel (Abschnittswall)</a:t>
            </a:r>
          </a:p>
          <a:p>
            <a:pPr>
              <a:buFontTx/>
              <a:buChar char="-"/>
            </a:pPr>
            <a:r>
              <a:rPr lang="de-DE" sz="1400" dirty="0">
                <a:latin typeface="Times New Roman" panose="02020603050405020304" pitchFamily="18" charset="0"/>
                <a:cs typeface="Times New Roman" panose="02020603050405020304" pitchFamily="18" charset="0"/>
              </a:rPr>
              <a:t>Steinberger Ley bei Steineberg (Ringwall)</a:t>
            </a:r>
          </a:p>
          <a:p>
            <a:pPr>
              <a:buFontTx/>
              <a:buChar char="-"/>
            </a:pPr>
            <a:r>
              <a:rPr lang="de-DE" sz="1400" dirty="0">
                <a:latin typeface="Times New Roman" panose="02020603050405020304" pitchFamily="18" charset="0"/>
                <a:cs typeface="Times New Roman" panose="02020603050405020304" pitchFamily="18" charset="0"/>
              </a:rPr>
              <a:t>Strotzbüsch (Grabhügel der Trever)</a:t>
            </a:r>
          </a:p>
          <a:p>
            <a:pPr>
              <a:buFontTx/>
              <a:buChar char="-"/>
            </a:pPr>
            <a:r>
              <a:rPr lang="de-DE" sz="1400" dirty="0">
                <a:latin typeface="Times New Roman" panose="02020603050405020304" pitchFamily="18" charset="0"/>
                <a:cs typeface="Times New Roman" panose="02020603050405020304" pitchFamily="18" charset="0"/>
              </a:rPr>
              <a:t>Landscheid bei Spangdahlem (Ringwall)</a:t>
            </a:r>
          </a:p>
          <a:p>
            <a:pPr>
              <a:buFontTx/>
              <a:buChar char="-"/>
            </a:pPr>
            <a:r>
              <a:rPr lang="de-DE" sz="1400" dirty="0">
                <a:latin typeface="Times New Roman" panose="02020603050405020304" pitchFamily="18" charset="0"/>
                <a:cs typeface="Times New Roman" panose="02020603050405020304" pitchFamily="18" charset="0"/>
              </a:rPr>
              <a:t>Teufelsschlucht und Dinosaurierpark, Ernzen (Kultort)</a:t>
            </a:r>
          </a:p>
          <a:p>
            <a:pPr>
              <a:buFontTx/>
              <a:buChar char="-"/>
            </a:pPr>
            <a:r>
              <a:rPr lang="de-DE" sz="1400" dirty="0">
                <a:latin typeface="Times New Roman" panose="02020603050405020304" pitchFamily="18" charset="0"/>
                <a:cs typeface="Times New Roman" panose="02020603050405020304" pitchFamily="18" charset="0"/>
              </a:rPr>
              <a:t>Trier (UNESCO 367: Römische Baudenkmäler, Dom und Liebfrauenkirche)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Ein herausragendes Zeugnis der römischen Epoche von Trier, speziell ein herausragendes Beispiel einer großen römischen Hauptstadt nach der Reichsteilung. Zum römischen Trier (Augusta Treverorum) gehören unter anderem die Porta Nigra, das Amphitheater, die Kaiserthermen, die Konstantinbasilika, die Barbarathermen und die Römerbrücke.</a:t>
            </a: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241 km</a:t>
            </a:r>
          </a:p>
        </p:txBody>
      </p:sp>
      <p:pic>
        <p:nvPicPr>
          <p:cNvPr id="6" name="Grafik 5">
            <a:extLst>
              <a:ext uri="{FF2B5EF4-FFF2-40B4-BE49-F238E27FC236}">
                <a16:creationId xmlns:a16="http://schemas.microsoft.com/office/drawing/2014/main" id="{13543FFC-352D-785D-6DFD-13A2E9C864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08656" y="2151400"/>
            <a:ext cx="3369733" cy="3863573"/>
          </a:xfrm>
          <a:prstGeom prst="rect">
            <a:avLst/>
          </a:prstGeom>
        </p:spPr>
      </p:pic>
    </p:spTree>
    <p:extLst>
      <p:ext uri="{BB962C8B-B14F-4D97-AF65-F5344CB8AC3E}">
        <p14:creationId xmlns:p14="http://schemas.microsoft.com/office/powerpoint/2010/main" val="22738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0654" y="873494"/>
            <a:ext cx="1083178" cy="8501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8200" y="873494"/>
            <a:ext cx="7639515" cy="480541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Der dritte Tag wartet mit der Erkundung verschiedener Heiligtümer und Wallanlagen auf die in der Natur verborgen sind.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Fell (Silvanusheiligtum)</a:t>
            </a:r>
          </a:p>
          <a:p>
            <a:pPr>
              <a:buFontTx/>
              <a:buChar char="-"/>
            </a:pPr>
            <a:r>
              <a:rPr lang="de-DE" sz="1400" dirty="0">
                <a:latin typeface="Times New Roman" panose="02020603050405020304" pitchFamily="18" charset="0"/>
                <a:cs typeface="Times New Roman" panose="02020603050405020304" pitchFamily="18" charset="0"/>
              </a:rPr>
              <a:t>Kastel an der Saar (Landesdenkmal)</a:t>
            </a:r>
          </a:p>
          <a:p>
            <a:pPr>
              <a:buFontTx/>
              <a:buChar char="-"/>
            </a:pPr>
            <a:r>
              <a:rPr lang="de-DE" sz="1400" dirty="0">
                <a:latin typeface="Times New Roman" panose="02020603050405020304" pitchFamily="18" charset="0"/>
                <a:cs typeface="Times New Roman" panose="02020603050405020304" pitchFamily="18" charset="0"/>
              </a:rPr>
              <a:t>Merzig (Mittelalterliche Denkmäler)</a:t>
            </a:r>
          </a:p>
          <a:p>
            <a:pPr>
              <a:buFontTx/>
              <a:buChar char="-"/>
            </a:pPr>
            <a:r>
              <a:rPr lang="de-DE" sz="1400" dirty="0">
                <a:latin typeface="Times New Roman" panose="02020603050405020304" pitchFamily="18" charset="0"/>
                <a:cs typeface="Times New Roman" panose="02020603050405020304" pitchFamily="18" charset="0"/>
              </a:rPr>
              <a:t>Hemmersdorf an der Saar (Quellheiligtum Sudelfels)</a:t>
            </a:r>
          </a:p>
          <a:p>
            <a:pPr>
              <a:buFontTx/>
              <a:buChar char="-"/>
            </a:pPr>
            <a:r>
              <a:rPr lang="de-DE" sz="1400" dirty="0">
                <a:latin typeface="Times New Roman" panose="02020603050405020304" pitchFamily="18" charset="0"/>
                <a:cs typeface="Times New Roman" panose="02020603050405020304" pitchFamily="18" charset="0"/>
              </a:rPr>
              <a:t>Wallerfangen – Kerlingen (Die „Drei Kapuziner“)</a:t>
            </a:r>
          </a:p>
          <a:p>
            <a:pPr>
              <a:buFontTx/>
              <a:buChar char="-"/>
            </a:pPr>
            <a:r>
              <a:rPr lang="de-DE" sz="1400" dirty="0">
                <a:latin typeface="Times New Roman" panose="02020603050405020304" pitchFamily="18" charset="0"/>
                <a:cs typeface="Times New Roman" panose="02020603050405020304" pitchFamily="18" charset="0"/>
              </a:rPr>
              <a:t>Wadern-Gehweiler (Frauenhügelgrab)</a:t>
            </a:r>
          </a:p>
          <a:p>
            <a:pPr>
              <a:buFontTx/>
              <a:buChar char="-"/>
            </a:pPr>
            <a:r>
              <a:rPr lang="de-DE" sz="1400" dirty="0">
                <a:latin typeface="Times New Roman" panose="02020603050405020304" pitchFamily="18" charset="0"/>
                <a:cs typeface="Times New Roman" panose="02020603050405020304" pitchFamily="18" charset="0"/>
              </a:rPr>
              <a:t>Nonnweiler-Otzenhausen (Kulttempel)</a:t>
            </a:r>
          </a:p>
          <a:p>
            <a:pPr>
              <a:buFontTx/>
              <a:buChar char="-"/>
            </a:pPr>
            <a:r>
              <a:rPr lang="de-DE" sz="1400" dirty="0">
                <a:latin typeface="Times New Roman" panose="02020603050405020304" pitchFamily="18" charset="0"/>
                <a:cs typeface="Times New Roman" panose="02020603050405020304" pitchFamily="18" charset="0"/>
              </a:rPr>
              <a:t>Weiselberg bei St. Wendel (Weiselberg Gipfeltour)</a:t>
            </a:r>
          </a:p>
          <a:p>
            <a:pPr>
              <a:buFontTx/>
              <a:buChar char="-"/>
            </a:pPr>
            <a:r>
              <a:rPr lang="de-DE" sz="1400" dirty="0">
                <a:latin typeface="Times New Roman" panose="02020603050405020304" pitchFamily="18" charset="0"/>
                <a:cs typeface="Times New Roman" panose="02020603050405020304" pitchFamily="18" charset="0"/>
              </a:rPr>
              <a:t>Momberg bei Oberthal-Gronig (Oppidum Momberg)</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220 km</a:t>
            </a:r>
          </a:p>
        </p:txBody>
      </p:sp>
      <p:pic>
        <p:nvPicPr>
          <p:cNvPr id="2" name="Grafik 1">
            <a:extLst>
              <a:ext uri="{FF2B5EF4-FFF2-40B4-BE49-F238E27FC236}">
                <a16:creationId xmlns:a16="http://schemas.microsoft.com/office/drawing/2014/main" id="{85E5138E-3DF0-1461-5862-8DE82FE1137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477715" y="1940292"/>
            <a:ext cx="3003082" cy="2310063"/>
          </a:xfrm>
          <a:prstGeom prst="rect">
            <a:avLst/>
          </a:prstGeom>
        </p:spPr>
      </p:pic>
    </p:spTree>
    <p:extLst>
      <p:ext uri="{BB962C8B-B14F-4D97-AF65-F5344CB8AC3E}">
        <p14:creationId xmlns:p14="http://schemas.microsoft.com/office/powerpoint/2010/main" val="382893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353884" y="716691"/>
            <a:ext cx="1185779" cy="909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8200" y="716691"/>
            <a:ext cx="7233115" cy="546027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vierten Tag geht es zur Erkundung alter Keltischer Festungen und Heiligtümer, sowie der Erkundung eines weiteren UNESCO Kulturerbe.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Sonnenberg St. Arnual bei Saarbrücken (Ringwall)</a:t>
            </a:r>
          </a:p>
          <a:p>
            <a:pPr>
              <a:buFontTx/>
              <a:buChar char="-"/>
            </a:pPr>
            <a:r>
              <a:rPr lang="de-DE" sz="1400" dirty="0">
                <a:latin typeface="Times New Roman" panose="02020603050405020304" pitchFamily="18" charset="0"/>
                <a:cs typeface="Times New Roman" panose="02020603050405020304" pitchFamily="18" charset="0"/>
              </a:rPr>
              <a:t>Völklingen (UNESCO 687: Völklinger Hütte)</a:t>
            </a:r>
          </a:p>
          <a:p>
            <a:pPr lvl="1">
              <a:buFont typeface="Wingdings" panose="05000000000000000000" pitchFamily="2" charset="2"/>
              <a:buChar char="v"/>
            </a:pPr>
            <a:r>
              <a:rPr lang="de-DE" sz="1200" dirty="0">
                <a:latin typeface="Times New Roman" panose="02020603050405020304" pitchFamily="18" charset="0"/>
                <a:cs typeface="Times New Roman" panose="02020603050405020304" pitchFamily="18" charset="0"/>
              </a:rPr>
              <a:t>Ein weltweit bedeutendes Zeugnis der Industriegeschichte; alle Phasen der Roheisenerzeugung sind hier am authentischen Ort nachvollziehbar.</a:t>
            </a:r>
          </a:p>
          <a:p>
            <a:pPr>
              <a:buFontTx/>
              <a:buChar char="-"/>
            </a:pPr>
            <a:r>
              <a:rPr lang="de-DE" sz="1400" dirty="0">
                <a:latin typeface="Times New Roman" panose="02020603050405020304" pitchFamily="18" charset="0"/>
                <a:cs typeface="Times New Roman" panose="02020603050405020304" pitchFamily="18" charset="0"/>
              </a:rPr>
              <a:t>Großer Stiefel bei St. Ingbert (Ringwall)</a:t>
            </a:r>
          </a:p>
          <a:p>
            <a:pPr>
              <a:buFontTx/>
              <a:buChar char="-"/>
            </a:pPr>
            <a:r>
              <a:rPr lang="de-DE" sz="1400" dirty="0">
                <a:latin typeface="Times New Roman" panose="02020603050405020304" pitchFamily="18" charset="0"/>
                <a:cs typeface="Times New Roman" panose="02020603050405020304" pitchFamily="18" charset="0"/>
              </a:rPr>
              <a:t>Gersheim-Rubenheim (Grabhügel)</a:t>
            </a:r>
          </a:p>
          <a:p>
            <a:pPr>
              <a:buFontTx/>
              <a:buChar char="-"/>
            </a:pPr>
            <a:r>
              <a:rPr lang="de-DE" sz="1400" dirty="0">
                <a:latin typeface="Times New Roman" panose="02020603050405020304" pitchFamily="18" charset="0"/>
                <a:cs typeface="Times New Roman" panose="02020603050405020304" pitchFamily="18" charset="0"/>
              </a:rPr>
              <a:t>Homburg-Schwarzenacker (Umgangstempel)</a:t>
            </a:r>
          </a:p>
          <a:p>
            <a:pPr>
              <a:buFontTx/>
              <a:buChar char="-"/>
            </a:pPr>
            <a:r>
              <a:rPr lang="de-DE" sz="1400" dirty="0">
                <a:latin typeface="Times New Roman" panose="02020603050405020304" pitchFamily="18" charset="0"/>
                <a:cs typeface="Times New Roman" panose="02020603050405020304" pitchFamily="18" charset="0"/>
              </a:rPr>
              <a:t>Schönenberg-Kübelberg (Keltensiedlung)</a:t>
            </a:r>
          </a:p>
          <a:p>
            <a:pPr>
              <a:buFontTx/>
              <a:buChar char="-"/>
            </a:pPr>
            <a:r>
              <a:rPr lang="de-DE" sz="1400" dirty="0">
                <a:latin typeface="Times New Roman" panose="02020603050405020304" pitchFamily="18" charset="0"/>
                <a:cs typeface="Times New Roman" panose="02020603050405020304" pitchFamily="18" charset="0"/>
              </a:rPr>
              <a:t>Nanzdietschweiler bei Glanmünchweiler (Matronenrelief)</a:t>
            </a:r>
          </a:p>
          <a:p>
            <a:pPr>
              <a:buFontTx/>
              <a:buChar char="-"/>
            </a:pPr>
            <a:r>
              <a:rPr lang="de-DE" sz="1400" dirty="0">
                <a:latin typeface="Times New Roman" panose="02020603050405020304" pitchFamily="18" charset="0"/>
                <a:cs typeface="Times New Roman" panose="02020603050405020304" pitchFamily="18" charset="0"/>
              </a:rPr>
              <a:t>Pirmasens (Historische Innenstadt)</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186 km</a:t>
            </a:r>
          </a:p>
        </p:txBody>
      </p:sp>
      <p:pic>
        <p:nvPicPr>
          <p:cNvPr id="2" name="Grafik 1">
            <a:extLst>
              <a:ext uri="{FF2B5EF4-FFF2-40B4-BE49-F238E27FC236}">
                <a16:creationId xmlns:a16="http://schemas.microsoft.com/office/drawing/2014/main" id="{8973F731-1BCB-8D0D-2452-DB6F63C74823}"/>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071315" y="1833776"/>
            <a:ext cx="3606538" cy="1879158"/>
          </a:xfrm>
          <a:prstGeom prst="rect">
            <a:avLst/>
          </a:prstGeom>
        </p:spPr>
      </p:pic>
    </p:spTree>
    <p:extLst>
      <p:ext uri="{BB962C8B-B14F-4D97-AF65-F5344CB8AC3E}">
        <p14:creationId xmlns:p14="http://schemas.microsoft.com/office/powerpoint/2010/main" val="52904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6654" r="6654"/>
          <a:stretch/>
        </p:blipFill>
        <p:spPr>
          <a:xfrm>
            <a:off x="9484085" y="883595"/>
            <a:ext cx="1103706" cy="8469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8200" y="883595"/>
            <a:ext cx="7533006" cy="5068027"/>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fünften Tag steht der Tod und der Handel der Kelten im Mittelpunkt der Erkundungen.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Landstuhl (Quellheiligtum Heidenfelsen)</a:t>
            </a:r>
          </a:p>
          <a:p>
            <a:pPr>
              <a:buFontTx/>
              <a:buChar char="-"/>
            </a:pPr>
            <a:r>
              <a:rPr lang="de-DE" sz="1400" dirty="0">
                <a:latin typeface="Times New Roman" panose="02020603050405020304" pitchFamily="18" charset="0"/>
                <a:cs typeface="Times New Roman" panose="02020603050405020304" pitchFamily="18" charset="0"/>
              </a:rPr>
              <a:t>Rodenbach (Fürstengrab)</a:t>
            </a:r>
          </a:p>
          <a:p>
            <a:pPr>
              <a:buFontTx/>
              <a:buChar char="-"/>
            </a:pPr>
            <a:r>
              <a:rPr lang="de-DE" sz="1400" dirty="0">
                <a:latin typeface="Times New Roman" panose="02020603050405020304" pitchFamily="18" charset="0"/>
                <a:cs typeface="Times New Roman" panose="02020603050405020304" pitchFamily="18" charset="0"/>
              </a:rPr>
              <a:t>Weilerbach (Grabhügel)</a:t>
            </a:r>
          </a:p>
          <a:p>
            <a:pPr>
              <a:buFontTx/>
              <a:buChar char="-"/>
            </a:pPr>
            <a:r>
              <a:rPr lang="de-DE" sz="1400" dirty="0">
                <a:latin typeface="Times New Roman" panose="02020603050405020304" pitchFamily="18" charset="0"/>
                <a:cs typeface="Times New Roman" panose="02020603050405020304" pitchFamily="18" charset="0"/>
              </a:rPr>
              <a:t>Mehlingen bei Kaiserlautern (Grabhügel)</a:t>
            </a:r>
          </a:p>
          <a:p>
            <a:pPr>
              <a:buFontTx/>
              <a:buChar char="-"/>
            </a:pPr>
            <a:r>
              <a:rPr lang="de-DE" sz="1400" dirty="0">
                <a:latin typeface="Times New Roman" panose="02020603050405020304" pitchFamily="18" charset="0"/>
                <a:cs typeface="Times New Roman" panose="02020603050405020304" pitchFamily="18" charset="0"/>
              </a:rPr>
              <a:t>Bad Dürkheim (Der „Teufelsstein“, Fürstensitz Limburg und Heidenmauer)</a:t>
            </a:r>
          </a:p>
          <a:p>
            <a:pPr>
              <a:buFontTx/>
              <a:buChar char="-"/>
            </a:pPr>
            <a:r>
              <a:rPr lang="de-DE" sz="1400" dirty="0">
                <a:latin typeface="Times New Roman" panose="02020603050405020304" pitchFamily="18" charset="0"/>
                <a:cs typeface="Times New Roman" panose="02020603050405020304" pitchFamily="18" charset="0"/>
              </a:rPr>
              <a:t>Zwischen Bad Dürkheim und Wachenheim (Grabhügellandschaft)</a:t>
            </a:r>
          </a:p>
          <a:p>
            <a:pPr>
              <a:buFontTx/>
              <a:buChar char="-"/>
            </a:pPr>
            <a:r>
              <a:rPr lang="de-DE" sz="1400" dirty="0">
                <a:latin typeface="Times New Roman" panose="02020603050405020304" pitchFamily="18" charset="0"/>
                <a:cs typeface="Times New Roman" panose="02020603050405020304" pitchFamily="18" charset="0"/>
              </a:rPr>
              <a:t>Brühlstraße bei Steinbach am Donnersberg (Keltisches Oppidum)</a:t>
            </a:r>
          </a:p>
          <a:p>
            <a:pPr>
              <a:buFontTx/>
              <a:buChar char="-"/>
            </a:pPr>
            <a:r>
              <a:rPr lang="de-DE" sz="1400" dirty="0">
                <a:latin typeface="Times New Roman" panose="02020603050405020304" pitchFamily="18" charset="0"/>
                <a:cs typeface="Times New Roman" panose="02020603050405020304" pitchFamily="18" charset="0"/>
              </a:rPr>
              <a:t>Meisenheim (Schlackenwall)</a:t>
            </a:r>
          </a:p>
          <a:p>
            <a:pPr>
              <a:buFontTx/>
              <a:buChar char="-"/>
            </a:pPr>
            <a:r>
              <a:rPr lang="de-DE" sz="1400" dirty="0">
                <a:latin typeface="Times New Roman" panose="02020603050405020304" pitchFamily="18" charset="0"/>
                <a:cs typeface="Times New Roman" panose="02020603050405020304" pitchFamily="18" charset="0"/>
              </a:rPr>
              <a:t>Keltensiedlung Altburg bei Bundenbach (Keltisches Castellum)</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227 km</a:t>
            </a:r>
          </a:p>
        </p:txBody>
      </p:sp>
      <p:pic>
        <p:nvPicPr>
          <p:cNvPr id="2" name="Grafik 1">
            <a:extLst>
              <a:ext uri="{FF2B5EF4-FFF2-40B4-BE49-F238E27FC236}">
                <a16:creationId xmlns:a16="http://schemas.microsoft.com/office/drawing/2014/main" id="{014D5DD2-48C4-DE17-86BC-C1E89057194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371206" y="1942284"/>
            <a:ext cx="2982594" cy="3495992"/>
          </a:xfrm>
          <a:prstGeom prst="rect">
            <a:avLst/>
          </a:prstGeom>
        </p:spPr>
      </p:pic>
    </p:spTree>
    <p:extLst>
      <p:ext uri="{BB962C8B-B14F-4D97-AF65-F5344CB8AC3E}">
        <p14:creationId xmlns:p14="http://schemas.microsoft.com/office/powerpoint/2010/main" val="182486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307363" y="840713"/>
            <a:ext cx="1505016" cy="10094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B90366F-1886-3A35-2017-068D62F2E4E7}"/>
              </a:ext>
            </a:extLst>
          </p:cNvPr>
          <p:cNvSpPr>
            <a:spLocks noGrp="1"/>
          </p:cNvSpPr>
          <p:nvPr>
            <p:ph idx="1"/>
          </p:nvPr>
        </p:nvSpPr>
        <p:spPr>
          <a:xfrm>
            <a:off x="794082" y="840713"/>
            <a:ext cx="7189984" cy="504674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sechsten Tag Beschäftigen wir und weiter mit der Mythologie des Keltischen Gesamtvolkes.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Idar-Oberstein (Historische Innenstadt)</a:t>
            </a:r>
          </a:p>
          <a:p>
            <a:pPr>
              <a:buFontTx/>
              <a:buChar char="-"/>
            </a:pPr>
            <a:r>
              <a:rPr lang="de-DE" sz="1400" dirty="0">
                <a:latin typeface="Times New Roman" panose="02020603050405020304" pitchFamily="18" charset="0"/>
                <a:cs typeface="Times New Roman" panose="02020603050405020304" pitchFamily="18" charset="0"/>
              </a:rPr>
              <a:t>Siesbach (Grabhügel)</a:t>
            </a:r>
          </a:p>
          <a:p>
            <a:pPr>
              <a:buFontTx/>
              <a:buChar char="-"/>
            </a:pPr>
            <a:r>
              <a:rPr lang="de-DE" sz="1400" dirty="0">
                <a:latin typeface="Times New Roman" panose="02020603050405020304" pitchFamily="18" charset="0"/>
                <a:cs typeface="Times New Roman" panose="02020603050405020304" pitchFamily="18" charset="0"/>
              </a:rPr>
              <a:t>Ringskopf zwischen Allenbach und Leisel, Hunsrück (Wallanlage)</a:t>
            </a:r>
          </a:p>
          <a:p>
            <a:pPr>
              <a:buFontTx/>
              <a:buChar char="-"/>
            </a:pPr>
            <a:r>
              <a:rPr lang="de-DE" sz="1400" dirty="0">
                <a:latin typeface="Times New Roman" panose="02020603050405020304" pitchFamily="18" charset="0"/>
                <a:cs typeface="Times New Roman" panose="02020603050405020304" pitchFamily="18" charset="0"/>
              </a:rPr>
              <a:t>Thalfang (Umgangstempel)</a:t>
            </a:r>
          </a:p>
          <a:p>
            <a:pPr>
              <a:buFontTx/>
              <a:buChar char="-"/>
            </a:pPr>
            <a:r>
              <a:rPr lang="de-DE" sz="1400" dirty="0">
                <a:latin typeface="Times New Roman" panose="02020603050405020304" pitchFamily="18" charset="0"/>
                <a:cs typeface="Times New Roman" panose="02020603050405020304" pitchFamily="18" charset="0"/>
              </a:rPr>
              <a:t>Morbach-Elzerath (Tempelanlage)</a:t>
            </a:r>
          </a:p>
          <a:p>
            <a:pPr>
              <a:buFontTx/>
              <a:buChar char="-"/>
            </a:pPr>
            <a:r>
              <a:rPr lang="de-DE" sz="1400" dirty="0">
                <a:latin typeface="Times New Roman" panose="02020603050405020304" pitchFamily="18" charset="0"/>
                <a:cs typeface="Times New Roman" panose="02020603050405020304" pitchFamily="18" charset="0"/>
              </a:rPr>
              <a:t>Morbach-Wederath (Archäologiepark Belginum)</a:t>
            </a:r>
          </a:p>
          <a:p>
            <a:pPr>
              <a:buFontTx/>
              <a:buChar char="-"/>
            </a:pPr>
            <a:r>
              <a:rPr lang="de-DE" sz="1400" dirty="0">
                <a:latin typeface="Times New Roman" panose="02020603050405020304" pitchFamily="18" charset="0"/>
                <a:cs typeface="Times New Roman" panose="02020603050405020304" pitchFamily="18" charset="0"/>
              </a:rPr>
              <a:t>Stromberg (Grabhügel)</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150 km</a:t>
            </a:r>
          </a:p>
        </p:txBody>
      </p:sp>
      <p:pic>
        <p:nvPicPr>
          <p:cNvPr id="2" name="Grafik 1">
            <a:extLst>
              <a:ext uri="{FF2B5EF4-FFF2-40B4-BE49-F238E27FC236}">
                <a16:creationId xmlns:a16="http://schemas.microsoft.com/office/drawing/2014/main" id="{EAC1BCD1-3013-E4F6-3324-BCD6B1567A0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984066" y="2108413"/>
            <a:ext cx="3805700" cy="2351292"/>
          </a:xfrm>
          <a:prstGeom prst="rect">
            <a:avLst/>
          </a:prstGeom>
        </p:spPr>
      </p:pic>
    </p:spTree>
    <p:extLst>
      <p:ext uri="{BB962C8B-B14F-4D97-AF65-F5344CB8AC3E}">
        <p14:creationId xmlns:p14="http://schemas.microsoft.com/office/powerpoint/2010/main" val="154017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266698" y="1002631"/>
            <a:ext cx="1577765" cy="883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729104" y="1002630"/>
            <a:ext cx="7780421" cy="5382127"/>
          </a:xfrm>
        </p:spPr>
        <p:txBody>
          <a:bodyPr>
            <a:normAutofit fontScale="92500"/>
          </a:bodyPr>
          <a:lstStyle/>
          <a:p>
            <a:pPr marL="0" indent="0">
              <a:buNone/>
            </a:pPr>
            <a:r>
              <a:rPr lang="de-DE" sz="1700" b="1" dirty="0">
                <a:latin typeface="Times New Roman" panose="02020603050405020304" pitchFamily="18" charset="0"/>
                <a:cs typeface="Times New Roman" panose="02020603050405020304" pitchFamily="18" charset="0"/>
              </a:rPr>
              <a:t>Mit dem erreichen des Oberen Mittelrheintal kommen wir zu der ehemaligen Grenze des römischen Reichs.</a:t>
            </a:r>
          </a:p>
          <a:p>
            <a:pPr marL="0" indent="0">
              <a:buNone/>
            </a:pPr>
            <a:r>
              <a:rPr lang="de-DE" sz="1700" b="1" dirty="0">
                <a:latin typeface="Times New Roman" panose="02020603050405020304" pitchFamily="18" charset="0"/>
                <a:cs typeface="Times New Roman" panose="02020603050405020304" pitchFamily="18" charset="0"/>
              </a:rPr>
              <a:t>Tageziele:</a:t>
            </a:r>
          </a:p>
          <a:p>
            <a:pPr>
              <a:buFontTx/>
              <a:buChar char="-"/>
            </a:pPr>
            <a:r>
              <a:rPr lang="de-DE" sz="1500" dirty="0">
                <a:latin typeface="Times New Roman" panose="02020603050405020304" pitchFamily="18" charset="0"/>
                <a:cs typeface="Times New Roman" panose="02020603050405020304" pitchFamily="18" charset="0"/>
              </a:rPr>
              <a:t>Oberwesel (Keltisches Oppidum und UNESCO 1066: Kulturlandschaft Oberes Mittelrheintal)</a:t>
            </a:r>
          </a:p>
          <a:p>
            <a:pPr lvl="1">
              <a:buFont typeface="Wingdings" panose="05000000000000000000" pitchFamily="2" charset="2"/>
              <a:buChar char="v"/>
            </a:pPr>
            <a:r>
              <a:rPr lang="de-DE" sz="1300" dirty="0">
                <a:latin typeface="Times New Roman" panose="02020603050405020304" pitchFamily="18" charset="0"/>
                <a:cs typeface="Times New Roman" panose="02020603050405020304" pitchFamily="18" charset="0"/>
              </a:rPr>
              <a:t>Die Einzigartigkeit dieser Kulturlandschaft zwischen Bingen/Rüdesheim und Koblenz ist der außergewöhnliche Reichtum an kulturellen Zeugnissen. Sie bildet den Inbegriff der Rheinromantik. Zum Welterbebereich gehören unter anderem: die Loreley, die Festung Ehrenbreitstein und die Marksburg.</a:t>
            </a:r>
          </a:p>
          <a:p>
            <a:pPr lvl="1">
              <a:buFont typeface="Courier New" panose="02070309020205020404" pitchFamily="49" charset="0"/>
              <a:buChar char="o"/>
            </a:pPr>
            <a:r>
              <a:rPr lang="de-DE" sz="1300" dirty="0">
                <a:latin typeface="Times New Roman" panose="02020603050405020304" pitchFamily="18" charset="0"/>
                <a:cs typeface="Times New Roman" panose="02020603050405020304" pitchFamily="18" charset="0"/>
              </a:rPr>
              <a:t>Optional: Als Schiffsreise oder Bahnfahrt</a:t>
            </a:r>
          </a:p>
          <a:p>
            <a:pPr>
              <a:buFontTx/>
              <a:buChar char="-"/>
            </a:pPr>
            <a:r>
              <a:rPr lang="de-DE" sz="1500" dirty="0">
                <a:latin typeface="Times New Roman" panose="02020603050405020304" pitchFamily="18" charset="0"/>
                <a:cs typeface="Times New Roman" panose="02020603050405020304" pitchFamily="18" charset="0"/>
              </a:rPr>
              <a:t>Martberg bei Pommern (Kultbezirk mit Lenus-Mars-Tempel)</a:t>
            </a:r>
          </a:p>
          <a:p>
            <a:pPr>
              <a:buFontTx/>
              <a:buChar char="-"/>
            </a:pPr>
            <a:r>
              <a:rPr lang="de-DE" sz="1500" dirty="0">
                <a:latin typeface="Times New Roman" panose="02020603050405020304" pitchFamily="18" charset="0"/>
                <a:cs typeface="Times New Roman" panose="02020603050405020304" pitchFamily="18" charset="0"/>
              </a:rPr>
              <a:t>Brachtendorf (Kultbezirk)</a:t>
            </a:r>
          </a:p>
          <a:p>
            <a:pPr>
              <a:buFontTx/>
              <a:buChar char="-"/>
            </a:pPr>
            <a:r>
              <a:rPr lang="de-DE" sz="1500" dirty="0">
                <a:latin typeface="Times New Roman" panose="02020603050405020304" pitchFamily="18" charset="0"/>
                <a:cs typeface="Times New Roman" panose="02020603050405020304" pitchFamily="18" charset="0"/>
              </a:rPr>
              <a:t>Hochkessel bei Neef (Ringwall)</a:t>
            </a:r>
          </a:p>
          <a:p>
            <a:pPr>
              <a:buFontTx/>
              <a:buChar char="-"/>
            </a:pPr>
            <a:r>
              <a:rPr lang="de-DE" sz="1500" dirty="0">
                <a:latin typeface="Times New Roman" panose="02020603050405020304" pitchFamily="18" charset="0"/>
                <a:cs typeface="Times New Roman" panose="02020603050405020304" pitchFamily="18" charset="0"/>
              </a:rPr>
              <a:t>Kottenheim (Umgangstempel)</a:t>
            </a:r>
          </a:p>
          <a:p>
            <a:pPr>
              <a:buFontTx/>
              <a:buChar char="-"/>
            </a:pPr>
            <a:r>
              <a:rPr lang="de-DE" sz="1500" dirty="0">
                <a:latin typeface="Times New Roman" panose="02020603050405020304" pitchFamily="18" charset="0"/>
                <a:cs typeface="Times New Roman" panose="02020603050405020304" pitchFamily="18" charset="0"/>
              </a:rPr>
              <a:t>Nickenich (Tumulus)</a:t>
            </a:r>
          </a:p>
          <a:p>
            <a:pPr>
              <a:buFontTx/>
              <a:buChar char="-"/>
            </a:pPr>
            <a:r>
              <a:rPr lang="de-DE" sz="1500" dirty="0">
                <a:latin typeface="Times New Roman" panose="02020603050405020304" pitchFamily="18" charset="0"/>
                <a:cs typeface="Times New Roman" panose="02020603050405020304" pitchFamily="18" charset="0"/>
              </a:rPr>
              <a:t>Ochtendung (Tumulus)</a:t>
            </a:r>
          </a:p>
          <a:p>
            <a:pPr>
              <a:buFontTx/>
              <a:buChar char="-"/>
            </a:pPr>
            <a:r>
              <a:rPr lang="de-DE" sz="1500" dirty="0">
                <a:latin typeface="Times New Roman" panose="02020603050405020304" pitchFamily="18" charset="0"/>
                <a:cs typeface="Times New Roman" panose="02020603050405020304" pitchFamily="18" charset="0"/>
              </a:rPr>
              <a:t>Bassenheim (Goloring)</a:t>
            </a:r>
          </a:p>
          <a:p>
            <a:pPr>
              <a:buFontTx/>
              <a:buChar char="-"/>
            </a:pPr>
            <a:r>
              <a:rPr lang="de-DE" sz="1500" dirty="0">
                <a:latin typeface="Times New Roman" panose="02020603050405020304" pitchFamily="18" charset="0"/>
                <a:cs typeface="Times New Roman" panose="02020603050405020304" pitchFamily="18" charset="0"/>
              </a:rPr>
              <a:t>Koblenz (Kultbezirk mit Rosmerta-Merkur-Tempel)</a:t>
            </a:r>
          </a:p>
          <a:p>
            <a:pPr>
              <a:buFont typeface="Wingdings" panose="05000000000000000000" pitchFamily="2" charset="2"/>
              <a:buChar char="Ø"/>
            </a:pPr>
            <a:r>
              <a:rPr lang="de-DE" sz="1500" dirty="0">
                <a:latin typeface="Times New Roman" panose="02020603050405020304" pitchFamily="18" charset="0"/>
                <a:cs typeface="Times New Roman" panose="02020603050405020304" pitchFamily="18" charset="0"/>
              </a:rPr>
              <a:t> 220 km</a:t>
            </a:r>
          </a:p>
        </p:txBody>
      </p:sp>
      <p:pic>
        <p:nvPicPr>
          <p:cNvPr id="2" name="Grafik 1">
            <a:extLst>
              <a:ext uri="{FF2B5EF4-FFF2-40B4-BE49-F238E27FC236}">
                <a16:creationId xmlns:a16="http://schemas.microsoft.com/office/drawing/2014/main" id="{157CD860-4108-880C-C25D-900523303D37}"/>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509525" y="2089977"/>
            <a:ext cx="3036860" cy="1880594"/>
          </a:xfrm>
          <a:prstGeom prst="rect">
            <a:avLst/>
          </a:prstGeom>
        </p:spPr>
      </p:pic>
    </p:spTree>
    <p:extLst>
      <p:ext uri="{BB962C8B-B14F-4D97-AF65-F5344CB8AC3E}">
        <p14:creationId xmlns:p14="http://schemas.microsoft.com/office/powerpoint/2010/main" val="311864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32672" b="32672"/>
          <a:stretch/>
        </p:blipFill>
        <p:spPr>
          <a:xfrm>
            <a:off x="9217450" y="946484"/>
            <a:ext cx="1546804" cy="7184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613609" y="946484"/>
            <a:ext cx="7552051" cy="4178969"/>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Am achten und letzten Tag geht es weiter auf Rückreise, teilweise entlang des Ahrtales und durch die Voreifel nach Köln.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Andernach (Matronenrelief)</a:t>
            </a:r>
          </a:p>
          <a:p>
            <a:pPr>
              <a:buFontTx/>
              <a:buChar char="-"/>
            </a:pPr>
            <a:r>
              <a:rPr lang="de-DE" sz="1400" dirty="0">
                <a:latin typeface="Times New Roman" panose="02020603050405020304" pitchFamily="18" charset="0"/>
                <a:cs typeface="Times New Roman" panose="02020603050405020304" pitchFamily="18" charset="0"/>
              </a:rPr>
              <a:t>Ahrtal (Naturlandschaft, Bunte Kuh aus dem 19 Jahrhundert)</a:t>
            </a:r>
          </a:p>
          <a:p>
            <a:pPr>
              <a:buFontTx/>
              <a:buChar char="-"/>
            </a:pPr>
            <a:r>
              <a:rPr lang="de-DE" sz="1400" dirty="0">
                <a:latin typeface="Times New Roman" panose="02020603050405020304" pitchFamily="18" charset="0"/>
                <a:cs typeface="Times New Roman" panose="02020603050405020304" pitchFamily="18" charset="0"/>
              </a:rPr>
              <a:t>Ahrbrück (Naturlandschaft, Hexendenkmal)</a:t>
            </a:r>
          </a:p>
          <a:p>
            <a:pPr>
              <a:buFontTx/>
              <a:buChar char="-"/>
            </a:pPr>
            <a:r>
              <a:rPr lang="de-DE" sz="1400" dirty="0">
                <a:latin typeface="Times New Roman" panose="02020603050405020304" pitchFamily="18" charset="0"/>
                <a:cs typeface="Times New Roman" panose="02020603050405020304" pitchFamily="18" charset="0"/>
              </a:rPr>
              <a:t>Bornheim-Botzdorf (Keltisches Landgut)</a:t>
            </a:r>
          </a:p>
          <a:p>
            <a:pPr>
              <a:buFontTx/>
              <a:buChar char="-"/>
            </a:pPr>
            <a:r>
              <a:rPr lang="de-DE" sz="1400" dirty="0">
                <a:latin typeface="Times New Roman" panose="02020603050405020304" pitchFamily="18" charset="0"/>
                <a:cs typeface="Times New Roman" panose="02020603050405020304" pitchFamily="18" charset="0"/>
              </a:rPr>
              <a:t>Bornheim-Walberberg (Aldeburg, Ringwall)</a:t>
            </a:r>
          </a:p>
          <a:p>
            <a:pPr>
              <a:buFontTx/>
              <a:buChar char="-"/>
            </a:pPr>
            <a:r>
              <a:rPr lang="de-DE" sz="1400" dirty="0">
                <a:latin typeface="Times New Roman" panose="02020603050405020304" pitchFamily="18" charset="0"/>
                <a:cs typeface="Times New Roman" panose="02020603050405020304" pitchFamily="18" charset="0"/>
              </a:rPr>
              <a:t>Köln-Lövenich (Luviniacum, Keltisches Landgut, Beginn der Via Belgica)</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130 km</a:t>
            </a:r>
          </a:p>
        </p:txBody>
      </p:sp>
      <p:pic>
        <p:nvPicPr>
          <p:cNvPr id="2" name="Grafik 1">
            <a:extLst>
              <a:ext uri="{FF2B5EF4-FFF2-40B4-BE49-F238E27FC236}">
                <a16:creationId xmlns:a16="http://schemas.microsoft.com/office/drawing/2014/main" id="{45A07742-AD4B-CDF3-9FA4-6DD6985F16F9}"/>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65661" y="1963962"/>
            <a:ext cx="3650381" cy="3161491"/>
          </a:xfrm>
          <a:prstGeom prst="rect">
            <a:avLst/>
          </a:prstGeom>
        </p:spPr>
      </p:pic>
    </p:spTree>
    <p:extLst>
      <p:ext uri="{BB962C8B-B14F-4D97-AF65-F5344CB8AC3E}">
        <p14:creationId xmlns:p14="http://schemas.microsoft.com/office/powerpoint/2010/main" val="285953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Benutzerdefiniert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761</Words>
  <Application>Microsoft Office PowerPoint</Application>
  <PresentationFormat>Breitbild</PresentationFormat>
  <Paragraphs>98</Paragraphs>
  <Slides>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vt:i4>
      </vt:variant>
    </vt:vector>
  </HeadingPairs>
  <TitlesOfParts>
    <vt:vector size="15" baseType="lpstr">
      <vt:lpstr>Arial</vt:lpstr>
      <vt:lpstr>Courier New</vt:lpstr>
      <vt:lpstr>Times New Roman</vt:lpstr>
      <vt:lpstr>Wingdings</vt:lpstr>
      <vt:lpstr>Wingdings 3</vt:lpstr>
      <vt:lpstr>Ion</vt:lpstr>
      <vt:lpstr>Rundreise Westdeutschland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Scheuer Traveling Services</dc:title>
  <dc:creator>Frank-Peter Scheuer</dc:creator>
  <cp:lastModifiedBy>Frank-Peter Scheuer</cp:lastModifiedBy>
  <cp:revision>15</cp:revision>
  <cp:lastPrinted>2022-08-16T12:17:35Z</cp:lastPrinted>
  <dcterms:created xsi:type="dcterms:W3CDTF">2022-08-16T08:59:41Z</dcterms:created>
  <dcterms:modified xsi:type="dcterms:W3CDTF">2023-07-25T08:17:30Z</dcterms:modified>
</cp:coreProperties>
</file>